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27a9576ee63_0_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27a9576ee63_0_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27a9576ee63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27a9576ee63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27a9576ee6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27a9576ee6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27a9576ee63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27a9576ee63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g27a9576ee63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 name="Google Shape;80;g27a9576ee63_0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27a9576ee63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6" name="Google Shape;86;g27a9576ee63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7a9576ee63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27a9576ee63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7a9576ee63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7a9576ee63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g27a9576ee63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4" name="Google Shape;104;g27a9576ee63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27a9576ee63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 name="Google Shape;110;g27a9576ee63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27a9576ee63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7" name="Google Shape;117;g27a9576ee63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g27a9576ee63_0_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 name="Google Shape;123;g27a9576ee63_0_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hyperlink" Target="https://www.ayso1ref.com/lib1/pdf/AYSO-Reference-Book-2022-0402_clean.pdf#page=35"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dt5602vnjxv0c.cloudfront.net/portals/14116/docs/guidelines%20for%20blowouts%20during%20soccer%20games%20m.%20verna.pdf"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t>Hillcrest Lakers</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
              <a:t>3rd-8th graders AYSO</a:t>
            </a:r>
            <a:endParaRPr/>
          </a:p>
        </p:txBody>
      </p:sp>
      <p:pic>
        <p:nvPicPr>
          <p:cNvPr id="56" name="Google Shape;56;p13"/>
          <p:cNvPicPr preferRelativeResize="0"/>
          <p:nvPr/>
        </p:nvPicPr>
        <p:blipFill>
          <a:blip r:embed="rId3">
            <a:alphaModFix/>
          </a:blip>
          <a:stretch>
            <a:fillRect/>
          </a:stretch>
        </p:blipFill>
        <p:spPr>
          <a:xfrm>
            <a:off x="-1089203" y="-356250"/>
            <a:ext cx="4870749" cy="38965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14"/>
          <p:cNvSpPr txBox="1"/>
          <p:nvPr>
            <p:ph idx="1" type="subTitle"/>
          </p:nvPr>
        </p:nvSpPr>
        <p:spPr>
          <a:xfrm>
            <a:off x="311700" y="532900"/>
            <a:ext cx="8520600" cy="41400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a:t>Thank you for volunteering your time! A couple of important things within this powerpoint. Please take your time to read through. Please contact us with any concerns/questions -</a:t>
            </a:r>
            <a:endParaRPr/>
          </a:p>
          <a:p>
            <a:pPr indent="0" lvl="0" marL="0" rtl="0" algn="l">
              <a:spcBef>
                <a:spcPts val="0"/>
              </a:spcBef>
              <a:spcAft>
                <a:spcPts val="0"/>
              </a:spcAft>
              <a:buNone/>
            </a:pPr>
            <a:r>
              <a:t/>
            </a:r>
            <a:endParaRPr/>
          </a:p>
          <a:p>
            <a:pPr indent="0" lvl="0" marL="0" rtl="0" algn="l">
              <a:spcBef>
                <a:spcPts val="0"/>
              </a:spcBef>
              <a:spcAft>
                <a:spcPts val="0"/>
              </a:spcAft>
              <a:buNone/>
            </a:pPr>
            <a:r>
              <a:rPr lang="en"/>
              <a:t>Linda Edge - (352) 318-9393</a:t>
            </a:r>
            <a:endParaRPr/>
          </a:p>
          <a:p>
            <a:pPr indent="0" lvl="0" marL="0" rtl="0" algn="l">
              <a:spcBef>
                <a:spcPts val="0"/>
              </a:spcBef>
              <a:spcAft>
                <a:spcPts val="0"/>
              </a:spcAft>
              <a:buNone/>
            </a:pPr>
            <a:r>
              <a:rPr lang="en"/>
              <a:t>Kelly Murphy - (914) 999-0432</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idx="1" type="subTitle"/>
          </p:nvPr>
        </p:nvSpPr>
        <p:spPr>
          <a:xfrm>
            <a:off x="311700" y="602600"/>
            <a:ext cx="8520600" cy="3596400"/>
          </a:xfrm>
          <a:prstGeom prst="rect">
            <a:avLst/>
          </a:prstGeom>
        </p:spPr>
        <p:txBody>
          <a:bodyPr anchorCtr="0" anchor="t" bIns="91425" lIns="91425" spcFirstLastPara="1" rIns="91425" wrap="square" tIns="91425">
            <a:normAutofit fontScale="77500" lnSpcReduction="20000"/>
          </a:bodyPr>
          <a:lstStyle/>
          <a:p>
            <a:pPr indent="0" lvl="0" marL="0" rtl="0" algn="ctr">
              <a:spcBef>
                <a:spcPts val="0"/>
              </a:spcBef>
              <a:spcAft>
                <a:spcPts val="0"/>
              </a:spcAft>
              <a:buNone/>
            </a:pPr>
            <a:r>
              <a:rPr b="1" lang="en"/>
              <a:t>Important notes - </a:t>
            </a:r>
            <a:endParaRPr b="1"/>
          </a:p>
          <a:p>
            <a:pPr indent="0" lvl="0" marL="0" rtl="0" algn="ctr">
              <a:spcBef>
                <a:spcPts val="0"/>
              </a:spcBef>
              <a:spcAft>
                <a:spcPts val="0"/>
              </a:spcAft>
              <a:buNone/>
            </a:pPr>
            <a:r>
              <a:t/>
            </a:r>
            <a:endParaRPr b="1"/>
          </a:p>
          <a:p>
            <a:pPr indent="-366395" lvl="0" marL="457200" rtl="0" algn="l">
              <a:spcBef>
                <a:spcPts val="0"/>
              </a:spcBef>
              <a:spcAft>
                <a:spcPts val="0"/>
              </a:spcAft>
              <a:buSzPct val="100000"/>
              <a:buAutoNum type="arabicPeriod"/>
            </a:pPr>
            <a:r>
              <a:rPr lang="en"/>
              <a:t>Confirm your game with the other coach a few days prior to the game. </a:t>
            </a:r>
            <a:endParaRPr/>
          </a:p>
          <a:p>
            <a:pPr indent="-366395" lvl="0" marL="457200" rtl="0" algn="l">
              <a:spcBef>
                <a:spcPts val="0"/>
              </a:spcBef>
              <a:spcAft>
                <a:spcPts val="0"/>
              </a:spcAft>
              <a:buSzPct val="100000"/>
              <a:buAutoNum type="arabicPeriod"/>
            </a:pPr>
            <a:r>
              <a:rPr lang="en"/>
              <a:t>Do not cancel any games, please ask your team if another parent can coach.</a:t>
            </a:r>
            <a:endParaRPr/>
          </a:p>
          <a:p>
            <a:pPr indent="-366395" lvl="0" marL="457200" rtl="0" algn="l">
              <a:spcBef>
                <a:spcPts val="0"/>
              </a:spcBef>
              <a:spcAft>
                <a:spcPts val="0"/>
              </a:spcAft>
              <a:buSzPct val="100000"/>
              <a:buAutoNum type="arabicPeriod"/>
            </a:pPr>
            <a:r>
              <a:rPr lang="en"/>
              <a:t>Please have your team show up at </a:t>
            </a:r>
            <a:r>
              <a:rPr b="1" lang="en"/>
              <a:t>least 15 minutes</a:t>
            </a:r>
            <a:r>
              <a:rPr lang="en"/>
              <a:t> before scheduled time. (My team shows up 30-45 minutes before). The scheduled time is when the game kicks off. It should not be the time when players arrive at the field. </a:t>
            </a:r>
            <a:endParaRPr/>
          </a:p>
          <a:p>
            <a:pPr indent="-366395" lvl="0" marL="457200" rtl="0" algn="l">
              <a:spcBef>
                <a:spcPts val="0"/>
              </a:spcBef>
              <a:spcAft>
                <a:spcPts val="0"/>
              </a:spcAft>
              <a:buSzPct val="100000"/>
              <a:buAutoNum type="arabicPeriod"/>
            </a:pPr>
            <a:r>
              <a:rPr lang="en"/>
              <a:t>Linda will reach out each week with any home game information such as set up of goals, corner flags etc.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sp>
        <p:nvSpPr>
          <p:cNvPr id="71" name="Google Shape;71;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Rules</a:t>
            </a:r>
            <a:endParaRPr/>
          </a:p>
        </p:txBody>
      </p:sp>
      <p:sp>
        <p:nvSpPr>
          <p:cNvPr id="72" name="Google Shape;72;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85000" lnSpcReduction="20000"/>
          </a:bodyPr>
          <a:lstStyle/>
          <a:p>
            <a:pPr indent="-430530"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Changes/Cancellations</a:t>
            </a:r>
            <a:endParaRPr sz="2800">
              <a:solidFill>
                <a:schemeClr val="dk1"/>
              </a:solidFill>
              <a:latin typeface="Calibri"/>
              <a:ea typeface="Calibri"/>
              <a:cs typeface="Calibri"/>
              <a:sym typeface="Calibri"/>
            </a:endParaRPr>
          </a:p>
          <a:p>
            <a:pPr indent="-434340" lvl="1" marL="1143000" rtl="0" algn="l">
              <a:lnSpc>
                <a:spcPct val="90000"/>
              </a:lnSpc>
              <a:spcBef>
                <a:spcPts val="500"/>
              </a:spcBef>
              <a:spcAft>
                <a:spcPts val="0"/>
              </a:spcAft>
              <a:buClr>
                <a:schemeClr val="dk1"/>
              </a:buClr>
              <a:buSzPct val="100000"/>
              <a:buChar char="•"/>
            </a:pPr>
            <a:r>
              <a:rPr lang="en" sz="2400">
                <a:solidFill>
                  <a:schemeClr val="dk1"/>
                </a:solidFill>
                <a:latin typeface="Calibri"/>
                <a:ea typeface="Calibri"/>
                <a:cs typeface="Calibri"/>
                <a:sym typeface="Calibri"/>
              </a:rPr>
              <a:t>Coaches may not unilaterally cancel a match without the expressed approval of their Regional Commissioner. The Regional Commissioners of the opposing Regions must agree to cancel a match. Rain is not cause for cancellation, unless the field owner closes the field. Soccer is played outdoors; there will be hot days, cold days, windy days and rainy days. </a:t>
            </a:r>
            <a:endParaRPr sz="2400">
              <a:solidFill>
                <a:schemeClr val="dk1"/>
              </a:solidFill>
              <a:latin typeface="Calibri"/>
              <a:ea typeface="Calibri"/>
              <a:cs typeface="Calibri"/>
              <a:sym typeface="Calibri"/>
            </a:endParaRPr>
          </a:p>
          <a:p>
            <a:pPr indent="-430530"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Re-Confirming Games</a:t>
            </a:r>
            <a:endParaRPr sz="2800">
              <a:solidFill>
                <a:schemeClr val="dk1"/>
              </a:solidFill>
              <a:latin typeface="Calibri"/>
              <a:ea typeface="Calibri"/>
              <a:cs typeface="Calibri"/>
              <a:sym typeface="Calibri"/>
            </a:endParaRPr>
          </a:p>
          <a:p>
            <a:pPr indent="-434340" lvl="1" marL="1143000" rtl="0" algn="l">
              <a:lnSpc>
                <a:spcPct val="90000"/>
              </a:lnSpc>
              <a:spcBef>
                <a:spcPts val="500"/>
              </a:spcBef>
              <a:spcAft>
                <a:spcPts val="0"/>
              </a:spcAft>
              <a:buClr>
                <a:schemeClr val="dk1"/>
              </a:buClr>
              <a:buSzPct val="100000"/>
              <a:buChar char="•"/>
            </a:pPr>
            <a:r>
              <a:rPr lang="en" sz="2400">
                <a:solidFill>
                  <a:schemeClr val="dk1"/>
                </a:solidFill>
                <a:latin typeface="Calibri"/>
                <a:ea typeface="Calibri"/>
                <a:cs typeface="Calibri"/>
                <a:sym typeface="Calibri"/>
              </a:rPr>
              <a:t>Coaches should reach out to opposing coach a few days before their scheduled match. Confirm the following: Referee availability, field location and time, directions, color of kits, no pets. </a:t>
            </a:r>
            <a:r>
              <a:rPr b="1" lang="en" sz="2400" u="sng">
                <a:solidFill>
                  <a:schemeClr val="dk1"/>
                </a:solidFill>
                <a:latin typeface="Calibri"/>
                <a:ea typeface="Calibri"/>
                <a:cs typeface="Calibri"/>
                <a:sym typeface="Calibri"/>
              </a:rPr>
              <a:t>DO NOT </a:t>
            </a:r>
            <a:r>
              <a:rPr lang="en" sz="2400">
                <a:solidFill>
                  <a:schemeClr val="dk1"/>
                </a:solidFill>
                <a:latin typeface="Calibri"/>
                <a:ea typeface="Calibri"/>
                <a:cs typeface="Calibri"/>
                <a:sym typeface="Calibri"/>
              </a:rPr>
              <a:t>move games to different fields or times unless approved by both Regional Commissioners and Area 3T Director.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0000" lnSpcReduction="20000"/>
          </a:bodyPr>
          <a:lstStyle/>
          <a:p>
            <a:pPr indent="-403860" lvl="0" marL="457200" rtl="0" algn="l">
              <a:lnSpc>
                <a:spcPct val="90000"/>
              </a:lnSpc>
              <a:spcBef>
                <a:spcPts val="0"/>
              </a:spcBef>
              <a:spcAft>
                <a:spcPts val="0"/>
              </a:spcAft>
              <a:buClr>
                <a:schemeClr val="dk1"/>
              </a:buClr>
              <a:buSzPct val="100000"/>
              <a:buChar char="•"/>
            </a:pPr>
            <a:r>
              <a:rPr lang="en" sz="2800">
                <a:solidFill>
                  <a:schemeClr val="dk1"/>
                </a:solidFill>
                <a:latin typeface="Calibri"/>
                <a:ea typeface="Calibri"/>
                <a:cs typeface="Calibri"/>
                <a:sym typeface="Calibri"/>
              </a:rPr>
              <a:t>Short Players</a:t>
            </a:r>
            <a:endParaRPr sz="2800">
              <a:solidFill>
                <a:schemeClr val="dk1"/>
              </a:solidFill>
              <a:latin typeface="Calibri"/>
              <a:ea typeface="Calibri"/>
              <a:cs typeface="Calibri"/>
              <a:sym typeface="Calibri"/>
            </a:endParaRPr>
          </a:p>
          <a:p>
            <a:pPr indent="-411480" lvl="1" marL="1143000" rtl="0" algn="l">
              <a:lnSpc>
                <a:spcPct val="90000"/>
              </a:lnSpc>
              <a:spcBef>
                <a:spcPts val="500"/>
              </a:spcBef>
              <a:spcAft>
                <a:spcPts val="0"/>
              </a:spcAft>
              <a:buClr>
                <a:schemeClr val="dk1"/>
              </a:buClr>
              <a:buSzPct val="100000"/>
              <a:buChar char="•"/>
            </a:pPr>
            <a:r>
              <a:rPr lang="en" sz="2400">
                <a:solidFill>
                  <a:schemeClr val="dk1"/>
                </a:solidFill>
                <a:latin typeface="Calibri"/>
                <a:ea typeface="Calibri"/>
                <a:cs typeface="Calibri"/>
                <a:sym typeface="Calibri"/>
              </a:rPr>
              <a:t>f you are short players inform opposing coach and mix up teams, do not cancel matches, parents and players expect to play every Sunday. </a:t>
            </a:r>
            <a:endParaRPr sz="2400">
              <a:solidFill>
                <a:schemeClr val="dk1"/>
              </a:solidFill>
              <a:latin typeface="Calibri"/>
              <a:ea typeface="Calibri"/>
              <a:cs typeface="Calibri"/>
              <a:sym typeface="Calibri"/>
            </a:endParaRPr>
          </a:p>
          <a:p>
            <a:pPr indent="-403860"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Coach unavailable</a:t>
            </a:r>
            <a:endParaRPr sz="2800">
              <a:solidFill>
                <a:schemeClr val="dk1"/>
              </a:solidFill>
              <a:latin typeface="Calibri"/>
              <a:ea typeface="Calibri"/>
              <a:cs typeface="Calibri"/>
              <a:sym typeface="Calibri"/>
            </a:endParaRPr>
          </a:p>
          <a:p>
            <a:pPr indent="-411480" lvl="1" marL="1143000" rtl="0" algn="l">
              <a:lnSpc>
                <a:spcPct val="90000"/>
              </a:lnSpc>
              <a:spcBef>
                <a:spcPts val="500"/>
              </a:spcBef>
              <a:spcAft>
                <a:spcPts val="0"/>
              </a:spcAft>
              <a:buClr>
                <a:schemeClr val="dk1"/>
              </a:buClr>
              <a:buSzPct val="100000"/>
              <a:buChar char="•"/>
            </a:pPr>
            <a:r>
              <a:rPr lang="en" sz="2400">
                <a:solidFill>
                  <a:schemeClr val="dk1"/>
                </a:solidFill>
                <a:latin typeface="Calibri"/>
                <a:ea typeface="Calibri"/>
                <a:cs typeface="Calibri"/>
                <a:sym typeface="Calibri"/>
              </a:rPr>
              <a:t>If you are unavailable to coach your team that day </a:t>
            </a:r>
            <a:r>
              <a:rPr b="1" lang="en" sz="2400" u="sng">
                <a:solidFill>
                  <a:schemeClr val="dk1"/>
                </a:solidFill>
                <a:latin typeface="Calibri"/>
                <a:ea typeface="Calibri"/>
                <a:cs typeface="Calibri"/>
                <a:sym typeface="Calibri"/>
              </a:rPr>
              <a:t>DO NOT </a:t>
            </a:r>
            <a:r>
              <a:rPr lang="en" sz="2400">
                <a:solidFill>
                  <a:schemeClr val="dk1"/>
                </a:solidFill>
                <a:latin typeface="Calibri"/>
                <a:ea typeface="Calibri"/>
                <a:cs typeface="Calibri"/>
                <a:sym typeface="Calibri"/>
              </a:rPr>
              <a:t>cancel the match, inform your Division Coordinator and Regional Commissioner, they will find a replacement</a:t>
            </a:r>
            <a:endParaRPr sz="2400">
              <a:solidFill>
                <a:schemeClr val="dk1"/>
              </a:solidFill>
              <a:latin typeface="Calibri"/>
              <a:ea typeface="Calibri"/>
              <a:cs typeface="Calibri"/>
              <a:sym typeface="Calibri"/>
            </a:endParaRPr>
          </a:p>
          <a:p>
            <a:pPr indent="-403860"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No Ref</a:t>
            </a:r>
            <a:endParaRPr sz="2800">
              <a:solidFill>
                <a:schemeClr val="dk1"/>
              </a:solidFill>
              <a:latin typeface="Calibri"/>
              <a:ea typeface="Calibri"/>
              <a:cs typeface="Calibri"/>
              <a:sym typeface="Calibri"/>
            </a:endParaRPr>
          </a:p>
          <a:p>
            <a:pPr indent="-411480" lvl="1" marL="1143000" rtl="0" algn="l">
              <a:lnSpc>
                <a:spcPct val="90000"/>
              </a:lnSpc>
              <a:spcBef>
                <a:spcPts val="500"/>
              </a:spcBef>
              <a:spcAft>
                <a:spcPts val="0"/>
              </a:spcAft>
              <a:buClr>
                <a:schemeClr val="dk1"/>
              </a:buClr>
              <a:buSzPct val="100000"/>
              <a:buChar char="•"/>
            </a:pPr>
            <a:r>
              <a:rPr lang="en" sz="2400">
                <a:solidFill>
                  <a:schemeClr val="dk1"/>
                </a:solidFill>
                <a:latin typeface="Calibri"/>
                <a:ea typeface="Calibri"/>
                <a:cs typeface="Calibri"/>
                <a:sym typeface="Calibri"/>
              </a:rPr>
              <a:t>In the event there is no referee present, take preparations beforehand, and bring a whistle, a yellow jersey. Coaches can split field and referee together. Bring different colored pinnies as well.</a:t>
            </a:r>
            <a:endParaRPr sz="2400">
              <a:solidFill>
                <a:schemeClr val="dk1"/>
              </a:solidFill>
              <a:latin typeface="Calibri"/>
              <a:ea typeface="Calibri"/>
              <a:cs typeface="Calibri"/>
              <a:sym typeface="Calibri"/>
            </a:endParaRPr>
          </a:p>
          <a:p>
            <a:pPr indent="-403860"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Start and End on Time</a:t>
            </a:r>
            <a:endParaRPr sz="2800">
              <a:solidFill>
                <a:schemeClr val="dk1"/>
              </a:solidFill>
              <a:latin typeface="Calibri"/>
              <a:ea typeface="Calibri"/>
              <a:cs typeface="Calibri"/>
              <a:sym typeface="Calibri"/>
            </a:endParaRPr>
          </a:p>
          <a:p>
            <a:pPr indent="0" lvl="0" marL="0" rtl="0" algn="l">
              <a:spcBef>
                <a:spcPts val="0"/>
              </a:spcBef>
              <a:spcAft>
                <a:spcPts val="120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Rules</a:t>
            </a:r>
            <a:endParaRPr/>
          </a:p>
        </p:txBody>
      </p:sp>
      <p:sp>
        <p:nvSpPr>
          <p:cNvPr id="83" name="Google Shape;83;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457200" lvl="0" marL="457200" rtl="0" algn="l">
              <a:lnSpc>
                <a:spcPct val="90000"/>
              </a:lnSpc>
              <a:spcBef>
                <a:spcPts val="0"/>
              </a:spcBef>
              <a:spcAft>
                <a:spcPts val="0"/>
              </a:spcAft>
              <a:buClr>
                <a:srgbClr val="484848"/>
              </a:buClr>
              <a:buSzPts val="2800"/>
              <a:buChar char="•"/>
            </a:pPr>
            <a:r>
              <a:rPr lang="en" sz="2800">
                <a:solidFill>
                  <a:srgbClr val="484848"/>
                </a:solidFill>
                <a:latin typeface="Calibri"/>
                <a:ea typeface="Calibri"/>
                <a:cs typeface="Calibri"/>
                <a:sym typeface="Calibri"/>
              </a:rPr>
              <a:t>AYSO has National rules that are up to date </a:t>
            </a:r>
            <a:r>
              <a:rPr lang="en" sz="2800" u="sng">
                <a:solidFill>
                  <a:srgbClr val="7DBEFF"/>
                </a:solidFill>
                <a:latin typeface="Calibri"/>
                <a:ea typeface="Calibri"/>
                <a:cs typeface="Calibri"/>
                <a:sym typeface="Calibri"/>
                <a:hlinkClick r:id="rId3">
                  <a:extLst>
                    <a:ext uri="{A12FA001-AC4F-418D-AE19-62706E023703}">
                      <ahyp:hlinkClr val="tx"/>
                    </a:ext>
                  </a:extLst>
                </a:hlinkClick>
              </a:rPr>
              <a:t>here</a:t>
            </a:r>
            <a:r>
              <a:rPr lang="en" sz="2800">
                <a:solidFill>
                  <a:srgbClr val="484848"/>
                </a:solidFill>
                <a:latin typeface="Calibri"/>
                <a:ea typeface="Calibri"/>
                <a:cs typeface="Calibri"/>
                <a:sym typeface="Calibri"/>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Substitution Rules</a:t>
            </a:r>
            <a:endParaRPr/>
          </a:p>
        </p:txBody>
      </p:sp>
      <p:sp>
        <p:nvSpPr>
          <p:cNvPr id="89" name="Google Shape;89;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0000"/>
          </a:bodyPr>
          <a:lstStyle/>
          <a:p>
            <a:pPr indent="0" lvl="0" marL="0" rtl="0" algn="l">
              <a:lnSpc>
                <a:spcPct val="90000"/>
              </a:lnSpc>
              <a:spcBef>
                <a:spcPts val="0"/>
              </a:spcBef>
              <a:spcAft>
                <a:spcPts val="0"/>
              </a:spcAft>
              <a:buClr>
                <a:srgbClr val="484848"/>
              </a:buClr>
              <a:buSzPct val="100000"/>
              <a:buFont typeface="Arial"/>
              <a:buNone/>
            </a:pPr>
            <a:r>
              <a:rPr lang="en" sz="2400">
                <a:solidFill>
                  <a:srgbClr val="484848"/>
                </a:solidFill>
                <a:latin typeface="Calibri"/>
                <a:ea typeface="Calibri"/>
                <a:cs typeface="Calibri"/>
                <a:sym typeface="Calibri"/>
              </a:rPr>
              <a:t>There is no "quarter" water break however teams may perform a sideline substitution half way through each half. The referee will stop the game at an appropriate moment to allow subs but will not stop the clock. Thus Coaches must have subs ready to go or they will lose game clock time and potentially provide less playing time to their second quarter players than their first quarter players if their substitution is extended. Again, this is not a water break, or halftime, it is a substitution break (though a sip of water does happen occasionally).</a:t>
            </a:r>
            <a:endParaRPr sz="2800">
              <a:solidFill>
                <a:schemeClr val="dk1"/>
              </a:solidFill>
              <a:latin typeface="Calibri"/>
              <a:ea typeface="Calibri"/>
              <a:cs typeface="Calibri"/>
              <a:sym typeface="Calibri"/>
            </a:endParaRPr>
          </a:p>
          <a:p>
            <a:pPr indent="-243840" lvl="1" marL="742950" rtl="0" algn="l">
              <a:lnSpc>
                <a:spcPct val="90000"/>
              </a:lnSpc>
              <a:spcBef>
                <a:spcPts val="500"/>
              </a:spcBef>
              <a:spcAft>
                <a:spcPts val="0"/>
              </a:spcAft>
              <a:buClr>
                <a:srgbClr val="484848"/>
              </a:buClr>
              <a:buSzPct val="100000"/>
              <a:buChar char="•"/>
            </a:pPr>
            <a:r>
              <a:rPr lang="en" sz="2200">
                <a:solidFill>
                  <a:srgbClr val="484848"/>
                </a:solidFill>
                <a:latin typeface="Calibri"/>
                <a:ea typeface="Calibri"/>
                <a:cs typeface="Calibri"/>
                <a:sym typeface="Calibri"/>
              </a:rPr>
              <a:t>U10: 25 minute halves, ref should be looking for a stoppage to allow subs between 11-12 minute mark. Coaches should keep the changeover of players to about 2-3 minutes.</a:t>
            </a:r>
            <a:endParaRPr sz="2400">
              <a:solidFill>
                <a:schemeClr val="dk1"/>
              </a:solidFill>
              <a:latin typeface="Calibri"/>
              <a:ea typeface="Calibri"/>
              <a:cs typeface="Calibri"/>
              <a:sym typeface="Calibri"/>
            </a:endParaRPr>
          </a:p>
          <a:p>
            <a:pPr indent="-243840" lvl="1" marL="742950" rtl="0" algn="l">
              <a:lnSpc>
                <a:spcPct val="90000"/>
              </a:lnSpc>
              <a:spcBef>
                <a:spcPts val="500"/>
              </a:spcBef>
              <a:spcAft>
                <a:spcPts val="0"/>
              </a:spcAft>
              <a:buClr>
                <a:srgbClr val="484848"/>
              </a:buClr>
              <a:buSzPct val="100000"/>
              <a:buChar char="•"/>
            </a:pPr>
            <a:r>
              <a:rPr lang="en" sz="2200">
                <a:solidFill>
                  <a:srgbClr val="484848"/>
                </a:solidFill>
                <a:latin typeface="Calibri"/>
                <a:ea typeface="Calibri"/>
                <a:cs typeface="Calibri"/>
                <a:sym typeface="Calibri"/>
              </a:rPr>
              <a:t>U12: 30 minute halves, ref should be looking for a stoppage to allow subs between the 13-14 minute mark. Coaches should keep the changeover of players to about 2-3 minutes.</a:t>
            </a:r>
            <a:endParaRPr sz="2400">
              <a:solidFill>
                <a:schemeClr val="dk1"/>
              </a:solidFill>
              <a:latin typeface="Calibri"/>
              <a:ea typeface="Calibri"/>
              <a:cs typeface="Calibri"/>
              <a:sym typeface="Calibri"/>
            </a:endParaRPr>
          </a:p>
          <a:p>
            <a:pPr indent="-243840" lvl="1" marL="742950" rtl="0" algn="l">
              <a:lnSpc>
                <a:spcPct val="90000"/>
              </a:lnSpc>
              <a:spcBef>
                <a:spcPts val="500"/>
              </a:spcBef>
              <a:spcAft>
                <a:spcPts val="0"/>
              </a:spcAft>
              <a:buClr>
                <a:srgbClr val="484848"/>
              </a:buClr>
              <a:buSzPct val="100000"/>
              <a:buChar char="•"/>
            </a:pPr>
            <a:r>
              <a:rPr lang="en" sz="2200">
                <a:solidFill>
                  <a:srgbClr val="484848"/>
                </a:solidFill>
                <a:latin typeface="Calibri"/>
                <a:ea typeface="Calibri"/>
                <a:cs typeface="Calibri"/>
                <a:sym typeface="Calibri"/>
              </a:rPr>
              <a:t>U14 and U19: Shall utilize rolling subs as the game is longer and the match is full sided.</a:t>
            </a:r>
            <a:endParaRPr sz="2400">
              <a:solidFill>
                <a:schemeClr val="dk1"/>
              </a:solidFill>
              <a:latin typeface="Calibri"/>
              <a:ea typeface="Calibri"/>
              <a:cs typeface="Calibri"/>
              <a:sym typeface="Calibri"/>
            </a:endParaRPr>
          </a:p>
          <a:p>
            <a:pPr indent="0" lvl="0" marL="0" rtl="0" algn="l">
              <a:spcBef>
                <a:spcPts val="0"/>
              </a:spcBef>
              <a:spcAft>
                <a:spcPts val="1200"/>
              </a:spcAft>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Blowout Rules</a:t>
            </a:r>
            <a:endParaRPr/>
          </a:p>
        </p:txBody>
      </p:sp>
      <p:sp>
        <p:nvSpPr>
          <p:cNvPr id="95" name="Google Shape;95;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92500" lnSpcReduction="20000"/>
          </a:bodyPr>
          <a:lstStyle/>
          <a:p>
            <a:pPr indent="-443865" lvl="0" marL="457200" rtl="0" algn="l">
              <a:lnSpc>
                <a:spcPct val="90000"/>
              </a:lnSpc>
              <a:spcBef>
                <a:spcPts val="0"/>
              </a:spcBef>
              <a:spcAft>
                <a:spcPts val="0"/>
              </a:spcAft>
              <a:buClr>
                <a:srgbClr val="484848"/>
              </a:buClr>
              <a:buSzPct val="100000"/>
              <a:buChar char="•"/>
            </a:pPr>
            <a:r>
              <a:rPr lang="en" sz="2800">
                <a:solidFill>
                  <a:srgbClr val="484848"/>
                </a:solidFill>
                <a:latin typeface="Calibri"/>
                <a:ea typeface="Calibri"/>
                <a:cs typeface="Calibri"/>
                <a:sym typeface="Calibri"/>
              </a:rPr>
              <a:t>It is </a:t>
            </a:r>
            <a:r>
              <a:rPr lang="en" sz="2800" u="sng">
                <a:solidFill>
                  <a:srgbClr val="484848"/>
                </a:solidFill>
                <a:latin typeface="Calibri"/>
                <a:ea typeface="Calibri"/>
                <a:cs typeface="Calibri"/>
                <a:sym typeface="Calibri"/>
              </a:rPr>
              <a:t>an excess of</a:t>
            </a:r>
            <a:r>
              <a:rPr lang="en" sz="2800">
                <a:solidFill>
                  <a:srgbClr val="484848"/>
                </a:solidFill>
                <a:latin typeface="Calibri"/>
                <a:ea typeface="Calibri"/>
                <a:cs typeface="Calibri"/>
                <a:sym typeface="Calibri"/>
              </a:rPr>
              <a:t> a six goal differential that defines a blowout:</a:t>
            </a:r>
            <a:endParaRPr sz="2800">
              <a:solidFill>
                <a:schemeClr val="dk1"/>
              </a:solidFill>
              <a:latin typeface="Calibri"/>
              <a:ea typeface="Calibri"/>
              <a:cs typeface="Calibri"/>
              <a:sym typeface="Calibri"/>
            </a:endParaRPr>
          </a:p>
          <a:p>
            <a:pPr indent="-445769" lvl="1" marL="1143000" rtl="0" algn="l">
              <a:lnSpc>
                <a:spcPct val="90000"/>
              </a:lnSpc>
              <a:spcBef>
                <a:spcPts val="500"/>
              </a:spcBef>
              <a:spcAft>
                <a:spcPts val="0"/>
              </a:spcAft>
              <a:buClr>
                <a:srgbClr val="484848"/>
              </a:buClr>
              <a:buSzPct val="100000"/>
              <a:buChar char="•"/>
            </a:pPr>
            <a:r>
              <a:rPr lang="en" sz="2400">
                <a:solidFill>
                  <a:srgbClr val="484848"/>
                </a:solidFill>
                <a:latin typeface="Calibri"/>
                <a:ea typeface="Calibri"/>
                <a:cs typeface="Calibri"/>
                <a:sym typeface="Calibri"/>
              </a:rPr>
              <a:t>5-0 is OK (coaches should have already had a discussion at 3 or 4 goal difference)</a:t>
            </a:r>
            <a:endParaRPr sz="2400">
              <a:solidFill>
                <a:schemeClr val="dk1"/>
              </a:solidFill>
              <a:latin typeface="Calibri"/>
              <a:ea typeface="Calibri"/>
              <a:cs typeface="Calibri"/>
              <a:sym typeface="Calibri"/>
            </a:endParaRPr>
          </a:p>
          <a:p>
            <a:pPr indent="-445769" lvl="1" marL="1143000" rtl="0" algn="l">
              <a:lnSpc>
                <a:spcPct val="90000"/>
              </a:lnSpc>
              <a:spcBef>
                <a:spcPts val="500"/>
              </a:spcBef>
              <a:spcAft>
                <a:spcPts val="0"/>
              </a:spcAft>
              <a:buClr>
                <a:srgbClr val="484848"/>
              </a:buClr>
              <a:buSzPct val="100000"/>
              <a:buChar char="•"/>
            </a:pPr>
            <a:r>
              <a:rPr lang="en" sz="2400">
                <a:solidFill>
                  <a:srgbClr val="484848"/>
                </a:solidFill>
                <a:latin typeface="Calibri"/>
                <a:ea typeface="Calibri"/>
                <a:cs typeface="Calibri"/>
                <a:sym typeface="Calibri"/>
              </a:rPr>
              <a:t>6-0 is OK (but is the limit)</a:t>
            </a:r>
            <a:endParaRPr sz="2400">
              <a:solidFill>
                <a:schemeClr val="dk1"/>
              </a:solidFill>
              <a:latin typeface="Calibri"/>
              <a:ea typeface="Calibri"/>
              <a:cs typeface="Calibri"/>
              <a:sym typeface="Calibri"/>
            </a:endParaRPr>
          </a:p>
          <a:p>
            <a:pPr indent="-445769" lvl="1" marL="1143000" rtl="0" algn="l">
              <a:lnSpc>
                <a:spcPct val="90000"/>
              </a:lnSpc>
              <a:spcBef>
                <a:spcPts val="500"/>
              </a:spcBef>
              <a:spcAft>
                <a:spcPts val="0"/>
              </a:spcAft>
              <a:buClr>
                <a:srgbClr val="484848"/>
              </a:buClr>
              <a:buSzPct val="100000"/>
              <a:buChar char="•"/>
            </a:pPr>
            <a:r>
              <a:rPr lang="en" sz="2400">
                <a:solidFill>
                  <a:srgbClr val="484848"/>
                </a:solidFill>
                <a:latin typeface="Calibri"/>
                <a:ea typeface="Calibri"/>
                <a:cs typeface="Calibri"/>
                <a:sym typeface="Calibri"/>
              </a:rPr>
              <a:t>7-0 is a blowout and is unacceptable. </a:t>
            </a:r>
            <a:endParaRPr sz="2400">
              <a:solidFill>
                <a:srgbClr val="484848"/>
              </a:solidFill>
              <a:latin typeface="Calibri"/>
              <a:ea typeface="Calibri"/>
              <a:cs typeface="Calibri"/>
              <a:sym typeface="Calibri"/>
            </a:endParaRPr>
          </a:p>
          <a:p>
            <a:pPr indent="-443865" lvl="0" marL="457200" rtl="0" algn="l">
              <a:lnSpc>
                <a:spcPct val="90000"/>
              </a:lnSpc>
              <a:spcBef>
                <a:spcPts val="1000"/>
              </a:spcBef>
              <a:spcAft>
                <a:spcPts val="0"/>
              </a:spcAft>
              <a:buClr>
                <a:srgbClr val="484848"/>
              </a:buClr>
              <a:buSzPct val="100000"/>
              <a:buChar char="•"/>
            </a:pPr>
            <a:r>
              <a:rPr lang="en" sz="2800">
                <a:solidFill>
                  <a:srgbClr val="484848"/>
                </a:solidFill>
                <a:latin typeface="Calibri"/>
                <a:ea typeface="Calibri"/>
                <a:cs typeface="Calibri"/>
                <a:sym typeface="Calibri"/>
              </a:rPr>
              <a:t>Proper planning should be undertaken by the coaches to avoid a blowout. Reference </a:t>
            </a:r>
            <a:r>
              <a:rPr lang="en" sz="2800" u="sng">
                <a:solidFill>
                  <a:srgbClr val="7DBEFF"/>
                </a:solidFill>
                <a:latin typeface="Calibri"/>
                <a:ea typeface="Calibri"/>
                <a:cs typeface="Calibri"/>
                <a:sym typeface="Calibri"/>
                <a:hlinkClick r:id="rId3">
                  <a:extLst>
                    <a:ext uri="{A12FA001-AC4F-418D-AE19-62706E023703}">
                      <ahyp:hlinkClr val="tx"/>
                    </a:ext>
                  </a:extLst>
                </a:hlinkClick>
              </a:rPr>
              <a:t>Guidelines for Blowouts</a:t>
            </a:r>
            <a:r>
              <a:rPr b="1" lang="en" sz="2800">
                <a:solidFill>
                  <a:srgbClr val="484848"/>
                </a:solidFill>
                <a:latin typeface="Calibri"/>
                <a:ea typeface="Calibri"/>
                <a:cs typeface="Calibri"/>
                <a:sym typeface="Calibri"/>
              </a:rPr>
              <a:t> </a:t>
            </a:r>
            <a:r>
              <a:rPr lang="en" sz="2800">
                <a:solidFill>
                  <a:srgbClr val="484848"/>
                </a:solidFill>
                <a:latin typeface="Calibri"/>
                <a:ea typeface="Calibri"/>
                <a:cs typeface="Calibri"/>
                <a:sym typeface="Calibri"/>
              </a:rPr>
              <a:t>for more tips and information.</a:t>
            </a:r>
            <a:br>
              <a:rPr lang="en" sz="2800">
                <a:solidFill>
                  <a:srgbClr val="484848"/>
                </a:solidFill>
                <a:latin typeface="Calibri"/>
                <a:ea typeface="Calibri"/>
                <a:cs typeface="Calibri"/>
                <a:sym typeface="Calibri"/>
              </a:rPr>
            </a:br>
            <a:br>
              <a:rPr lang="en" sz="2800">
                <a:solidFill>
                  <a:srgbClr val="484848"/>
                </a:solidFill>
                <a:latin typeface="Calibri"/>
                <a:ea typeface="Calibri"/>
                <a:cs typeface="Calibri"/>
                <a:sym typeface="Calibri"/>
              </a:rPr>
            </a:b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21"/>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Safety &amp; Equipment</a:t>
            </a:r>
            <a:endParaRPr/>
          </a:p>
        </p:txBody>
      </p:sp>
      <p:sp>
        <p:nvSpPr>
          <p:cNvPr id="101" name="Google Shape;101;p21"/>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85000" lnSpcReduction="20000"/>
          </a:bodyPr>
          <a:lstStyle/>
          <a:p>
            <a:pPr indent="22860" lvl="0" marL="0" rtl="0" algn="l">
              <a:lnSpc>
                <a:spcPct val="90000"/>
              </a:lnSpc>
              <a:spcBef>
                <a:spcPts val="0"/>
              </a:spcBef>
              <a:spcAft>
                <a:spcPts val="0"/>
              </a:spcAft>
              <a:buClr>
                <a:srgbClr val="484848"/>
              </a:buClr>
              <a:buSzPct val="100000"/>
              <a:buChar char="•"/>
            </a:pPr>
            <a:r>
              <a:rPr b="1" lang="en" sz="2400" u="sng">
                <a:solidFill>
                  <a:srgbClr val="484848"/>
                </a:solidFill>
                <a:latin typeface="Calibri"/>
                <a:ea typeface="Calibri"/>
                <a:cs typeface="Calibri"/>
                <a:sym typeface="Calibri"/>
              </a:rPr>
              <a:t>NO Jewelry (earrings, necklaces)!</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b="1" lang="en" sz="2400" u="sng">
                <a:solidFill>
                  <a:srgbClr val="484848"/>
                </a:solidFill>
                <a:latin typeface="Calibri"/>
                <a:ea typeface="Calibri"/>
                <a:cs typeface="Calibri"/>
                <a:sym typeface="Calibri"/>
              </a:rPr>
              <a:t>NO baseball, football, or lacrosse cleats! Only soccer-specific or regular sneakers</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b="1" lang="en" sz="2400" u="sng">
                <a:solidFill>
                  <a:srgbClr val="484848"/>
                </a:solidFill>
                <a:latin typeface="Calibri"/>
                <a:ea typeface="Calibri"/>
                <a:cs typeface="Calibri"/>
                <a:sym typeface="Calibri"/>
              </a:rPr>
              <a:t>NO Casts or Splints!</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b="1" lang="en" sz="2400" u="sng">
                <a:solidFill>
                  <a:srgbClr val="484848"/>
                </a:solidFill>
                <a:latin typeface="Calibri"/>
                <a:ea typeface="Calibri"/>
                <a:cs typeface="Calibri"/>
                <a:sym typeface="Calibri"/>
              </a:rPr>
              <a:t>NO Pets!</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b="1" lang="en" sz="2400" u="sng">
                <a:solidFill>
                  <a:srgbClr val="484848"/>
                </a:solidFill>
                <a:latin typeface="Calibri"/>
                <a:ea typeface="Calibri"/>
                <a:cs typeface="Calibri"/>
                <a:sym typeface="Calibri"/>
              </a:rPr>
              <a:t>NO Fitbits, Apple Watches! (Even if claimed to monitor diabetes)</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ct val="100000"/>
              <a:buFont typeface="Arial"/>
              <a:buNone/>
            </a:pPr>
            <a:r>
              <a:t/>
            </a:r>
            <a:endParaRPr sz="2400">
              <a:solidFill>
                <a:srgbClr val="484848"/>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lang="en" sz="2400">
                <a:solidFill>
                  <a:srgbClr val="484848"/>
                </a:solidFill>
                <a:latin typeface="Calibri"/>
                <a:ea typeface="Calibri"/>
                <a:cs typeface="Calibri"/>
                <a:sym typeface="Calibri"/>
              </a:rPr>
              <a:t>Hair Beads (NYSPHSAA says OK, we say OK)</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lang="en" sz="2400">
                <a:solidFill>
                  <a:srgbClr val="484848"/>
                </a:solidFill>
                <a:latin typeface="Calibri"/>
                <a:ea typeface="Calibri"/>
                <a:cs typeface="Calibri"/>
                <a:sym typeface="Calibri"/>
              </a:rPr>
              <a:t>Medical Bracelets (taped down)</a:t>
            </a:r>
            <a:endParaRPr sz="2800">
              <a:solidFill>
                <a:schemeClr val="dk1"/>
              </a:solidFill>
              <a:latin typeface="Calibri"/>
              <a:ea typeface="Calibri"/>
              <a:cs typeface="Calibri"/>
              <a:sym typeface="Calibri"/>
            </a:endParaRPr>
          </a:p>
          <a:p>
            <a:pPr indent="22860" lvl="0" marL="0" rtl="0" algn="l">
              <a:lnSpc>
                <a:spcPct val="90000"/>
              </a:lnSpc>
              <a:spcBef>
                <a:spcPts val="1000"/>
              </a:spcBef>
              <a:spcAft>
                <a:spcPts val="0"/>
              </a:spcAft>
              <a:buClr>
                <a:srgbClr val="484848"/>
              </a:buClr>
              <a:buSzPct val="100000"/>
              <a:buChar char="•"/>
            </a:pPr>
            <a:r>
              <a:rPr lang="en" sz="2400">
                <a:solidFill>
                  <a:srgbClr val="484848"/>
                </a:solidFill>
                <a:latin typeface="Calibri"/>
                <a:ea typeface="Calibri"/>
                <a:cs typeface="Calibri"/>
                <a:sym typeface="Calibri"/>
              </a:rPr>
              <a:t>Friendship Bracelets (taped down)</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2"/>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10u Guidelines</a:t>
            </a:r>
            <a:endParaRPr/>
          </a:p>
        </p:txBody>
      </p:sp>
      <p:sp>
        <p:nvSpPr>
          <p:cNvPr id="107" name="Google Shape;107;p22"/>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6410" lvl="0" marL="3429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7 Players per team (1 is GK), 10 on roster </a:t>
            </a:r>
            <a:endParaRPr sz="1887">
              <a:solidFill>
                <a:schemeClr val="dk1"/>
              </a:solidFill>
              <a:latin typeface="Calibri"/>
              <a:ea typeface="Calibri"/>
              <a:cs typeface="Calibri"/>
              <a:sym typeface="Calibri"/>
            </a:endParaRPr>
          </a:p>
          <a:p>
            <a:pPr indent="-346410" lvl="0" marL="3429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Size 4 Ball</a:t>
            </a:r>
            <a:endParaRPr sz="1887">
              <a:solidFill>
                <a:schemeClr val="dk1"/>
              </a:solidFill>
              <a:latin typeface="Calibri"/>
              <a:ea typeface="Calibri"/>
              <a:cs typeface="Calibri"/>
              <a:sym typeface="Calibri"/>
            </a:endParaRPr>
          </a:p>
          <a:p>
            <a:pPr indent="-346410" lvl="0" marL="3429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Match: Two equal halves not to exceed 25-minutes each.</a:t>
            </a:r>
            <a:endParaRPr sz="1887">
              <a:solidFill>
                <a:schemeClr val="dk1"/>
              </a:solidFill>
              <a:latin typeface="Calibri"/>
              <a:ea typeface="Calibri"/>
              <a:cs typeface="Calibri"/>
              <a:sym typeface="Calibri"/>
            </a:endParaRPr>
          </a:p>
          <a:p>
            <a:pPr indent="-346410" lvl="0" marL="3429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Halftime shall be a minimum of 5 minutes and a maximum of 10 minutes. No added time.</a:t>
            </a:r>
            <a:endParaRPr sz="1527">
              <a:solidFill>
                <a:schemeClr val="dk1"/>
              </a:solidFill>
              <a:latin typeface="Calibri"/>
              <a:ea typeface="Calibri"/>
              <a:cs typeface="Calibri"/>
              <a:sym typeface="Calibri"/>
            </a:endParaRPr>
          </a:p>
          <a:p>
            <a:pPr indent="-346410" lvl="0" marL="3429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Rules (at all times respect the decision of the officials):</a:t>
            </a:r>
            <a:endParaRPr sz="188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Corner kick; Goal kick</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What’s in and out of play</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Don’t kick or trip others</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No</a:t>
            </a:r>
            <a:r>
              <a:rPr lang="en" sz="1527">
                <a:solidFill>
                  <a:srgbClr val="FF0000"/>
                </a:solidFill>
                <a:latin typeface="Calibri"/>
                <a:ea typeface="Calibri"/>
                <a:cs typeface="Calibri"/>
                <a:sym typeface="Calibri"/>
              </a:rPr>
              <a:t> </a:t>
            </a:r>
            <a:r>
              <a:rPr lang="en" sz="1527">
                <a:solidFill>
                  <a:schemeClr val="dk1"/>
                </a:solidFill>
                <a:latin typeface="Calibri"/>
                <a:ea typeface="Calibri"/>
                <a:cs typeface="Calibri"/>
                <a:sym typeface="Calibri"/>
              </a:rPr>
              <a:t>handling the ball </a:t>
            </a:r>
            <a:endParaRPr b="1" sz="15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b="1" lang="en" sz="1527">
                <a:solidFill>
                  <a:srgbClr val="FF0000"/>
                </a:solidFill>
                <a:latin typeface="Calibri"/>
                <a:ea typeface="Calibri"/>
                <a:cs typeface="Calibri"/>
                <a:sym typeface="Calibri"/>
              </a:rPr>
              <a:t>No </a:t>
            </a:r>
            <a:r>
              <a:rPr b="1" lang="en" sz="1527">
                <a:solidFill>
                  <a:schemeClr val="dk1"/>
                </a:solidFill>
                <a:latin typeface="Calibri"/>
                <a:ea typeface="Calibri"/>
                <a:cs typeface="Calibri"/>
                <a:sym typeface="Calibri"/>
              </a:rPr>
              <a:t>heading. Reminder there is no heading allowed until 14U. If a player in 10U or 12U deliberately heads a ball the result is an indirect free kick from the spot of the header.</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b="1" lang="en" sz="1527">
                <a:solidFill>
                  <a:srgbClr val="FF0000"/>
                </a:solidFill>
                <a:latin typeface="Calibri"/>
                <a:ea typeface="Calibri"/>
                <a:cs typeface="Calibri"/>
                <a:sym typeface="Calibri"/>
              </a:rPr>
              <a:t>No </a:t>
            </a:r>
            <a:r>
              <a:rPr b="1" lang="en" sz="1527">
                <a:solidFill>
                  <a:schemeClr val="dk1"/>
                </a:solidFill>
                <a:latin typeface="Calibri"/>
                <a:ea typeface="Calibri"/>
                <a:cs typeface="Calibri"/>
                <a:sym typeface="Calibri"/>
              </a:rPr>
              <a:t>Goalkeeper punts. Reminder there is no punting allowed until 12U.</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Offside!</a:t>
            </a:r>
            <a:endParaRPr sz="1727">
              <a:solidFill>
                <a:schemeClr val="dk1"/>
              </a:solidFill>
              <a:latin typeface="Calibri"/>
              <a:ea typeface="Calibri"/>
              <a:cs typeface="Calibri"/>
              <a:sym typeface="Calibri"/>
            </a:endParaRPr>
          </a:p>
          <a:p>
            <a:pPr indent="-325582" lvl="1" marL="914400" rtl="0" algn="l">
              <a:lnSpc>
                <a:spcPct val="100000"/>
              </a:lnSpc>
              <a:spcBef>
                <a:spcPts val="0"/>
              </a:spcBef>
              <a:spcAft>
                <a:spcPts val="0"/>
              </a:spcAft>
              <a:buClr>
                <a:schemeClr val="dk1"/>
              </a:buClr>
              <a:buSzPts val="1527"/>
              <a:buChar char="•"/>
            </a:pPr>
            <a:r>
              <a:rPr lang="en" sz="1527">
                <a:solidFill>
                  <a:schemeClr val="dk1"/>
                </a:solidFill>
                <a:latin typeface="Calibri"/>
                <a:ea typeface="Calibri"/>
                <a:cs typeface="Calibri"/>
                <a:sym typeface="Calibri"/>
              </a:rPr>
              <a:t>Build-out line in effect (see next slide)</a:t>
            </a:r>
            <a:endParaRPr sz="1727">
              <a:solidFill>
                <a:schemeClr val="dk1"/>
              </a:solidFill>
              <a:latin typeface="Calibri"/>
              <a:ea typeface="Calibri"/>
              <a:cs typeface="Calibri"/>
              <a:sym typeface="Calibri"/>
            </a:endParaRPr>
          </a:p>
          <a:p>
            <a:pPr indent="0" lvl="0" marL="0" rtl="0" algn="l">
              <a:lnSpc>
                <a:spcPct val="95000"/>
              </a:lnSpc>
              <a:spcBef>
                <a:spcPts val="0"/>
              </a:spcBef>
              <a:spcAft>
                <a:spcPts val="1200"/>
              </a:spcAft>
              <a:buSzPts val="440"/>
              <a:buNone/>
            </a:pPr>
            <a:r>
              <a:t/>
            </a:r>
            <a:endParaRPr sz="72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23"/>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10u build out line</a:t>
            </a:r>
            <a:endParaRPr/>
          </a:p>
        </p:txBody>
      </p:sp>
      <p:sp>
        <p:nvSpPr>
          <p:cNvPr id="113" name="Google Shape;113;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70000" lnSpcReduction="20000"/>
          </a:bodyPr>
          <a:lstStyle/>
          <a:p>
            <a:pPr indent="-188595" lvl="0" marL="228600" rtl="0" algn="l">
              <a:lnSpc>
                <a:spcPct val="150000"/>
              </a:lnSpc>
              <a:spcBef>
                <a:spcPts val="0"/>
              </a:spcBef>
              <a:spcAft>
                <a:spcPts val="0"/>
              </a:spcAft>
              <a:buClr>
                <a:schemeClr val="dk1"/>
              </a:buClr>
              <a:buSzPct val="100000"/>
              <a:buChar char="•"/>
            </a:pPr>
            <a:r>
              <a:rPr lang="en" sz="2800">
                <a:solidFill>
                  <a:schemeClr val="dk1"/>
                </a:solidFill>
                <a:latin typeface="Calibri"/>
                <a:ea typeface="Calibri"/>
                <a:cs typeface="Calibri"/>
                <a:sym typeface="Calibri"/>
              </a:rPr>
              <a:t>Build Out Line (designed to promote playing the ball out of the back in a less pressured setting):</a:t>
            </a:r>
            <a:endParaRPr sz="2800">
              <a:solidFill>
                <a:schemeClr val="dk1"/>
              </a:solidFill>
              <a:latin typeface="Calibri"/>
              <a:ea typeface="Calibri"/>
              <a:cs typeface="Calibri"/>
              <a:sym typeface="Calibri"/>
            </a:endParaRPr>
          </a:p>
          <a:p>
            <a:pPr indent="-175768" lvl="0" marL="228600" rtl="0" algn="l">
              <a:lnSpc>
                <a:spcPct val="150000"/>
              </a:lnSpc>
              <a:spcBef>
                <a:spcPts val="1000"/>
              </a:spcBef>
              <a:spcAft>
                <a:spcPts val="0"/>
              </a:spcAft>
              <a:buClr>
                <a:schemeClr val="dk1"/>
              </a:buClr>
              <a:buSzPct val="100000"/>
              <a:buFont typeface="Arial"/>
              <a:buNone/>
            </a:pPr>
            <a:r>
              <a:t/>
            </a:r>
            <a:endParaRPr sz="900">
              <a:solidFill>
                <a:schemeClr val="dk1"/>
              </a:solidFill>
              <a:latin typeface="Calibri"/>
              <a:ea typeface="Calibri"/>
              <a:cs typeface="Calibri"/>
              <a:sym typeface="Calibri"/>
            </a:endParaRPr>
          </a:p>
          <a:p>
            <a:pPr indent="-417194"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Goal-kick or GK possession</a:t>
            </a:r>
            <a:endParaRPr sz="2800">
              <a:solidFill>
                <a:schemeClr val="dk1"/>
              </a:solidFill>
              <a:latin typeface="Calibri"/>
              <a:ea typeface="Calibri"/>
              <a:cs typeface="Calibri"/>
              <a:sym typeface="Calibri"/>
            </a:endParaRPr>
          </a:p>
          <a:p>
            <a:pPr indent="-417194"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Opposing team moves beyond </a:t>
            </a:r>
            <a:endParaRPr sz="2800">
              <a:solidFill>
                <a:schemeClr val="dk1"/>
              </a:solidFill>
              <a:latin typeface="Calibri"/>
              <a:ea typeface="Calibri"/>
              <a:cs typeface="Calibri"/>
              <a:sym typeface="Calibri"/>
            </a:endParaRPr>
          </a:p>
          <a:p>
            <a:pPr indent="0" lvl="0" marL="0" rtl="0" algn="l">
              <a:lnSpc>
                <a:spcPct val="90000"/>
              </a:lnSpc>
              <a:spcBef>
                <a:spcPts val="1000"/>
              </a:spcBef>
              <a:spcAft>
                <a:spcPts val="0"/>
              </a:spcAft>
              <a:buClr>
                <a:schemeClr val="dk1"/>
              </a:buClr>
              <a:buSzPct val="100000"/>
              <a:buFont typeface="Arial"/>
              <a:buNone/>
            </a:pPr>
            <a:r>
              <a:rPr lang="en" sz="2800">
                <a:solidFill>
                  <a:schemeClr val="dk1"/>
                </a:solidFill>
                <a:latin typeface="Calibri"/>
                <a:ea typeface="Calibri"/>
                <a:cs typeface="Calibri"/>
                <a:sym typeface="Calibri"/>
              </a:rPr>
              <a:t>      build-out line</a:t>
            </a:r>
            <a:endParaRPr sz="2800">
              <a:solidFill>
                <a:schemeClr val="dk1"/>
              </a:solidFill>
              <a:latin typeface="Calibri"/>
              <a:ea typeface="Calibri"/>
              <a:cs typeface="Calibri"/>
              <a:sym typeface="Calibri"/>
            </a:endParaRPr>
          </a:p>
          <a:p>
            <a:pPr indent="-417194"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Ball into play, game on</a:t>
            </a:r>
            <a:endParaRPr sz="2800">
              <a:solidFill>
                <a:schemeClr val="dk1"/>
              </a:solidFill>
              <a:latin typeface="Calibri"/>
              <a:ea typeface="Calibri"/>
              <a:cs typeface="Calibri"/>
              <a:sym typeface="Calibri"/>
            </a:endParaRPr>
          </a:p>
          <a:p>
            <a:pPr indent="-417194"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Also denotes offside line</a:t>
            </a:r>
            <a:endParaRPr sz="2800">
              <a:solidFill>
                <a:schemeClr val="dk1"/>
              </a:solidFill>
              <a:latin typeface="Calibri"/>
              <a:ea typeface="Calibri"/>
              <a:cs typeface="Calibri"/>
              <a:sym typeface="Calibri"/>
            </a:endParaRPr>
          </a:p>
          <a:p>
            <a:pPr indent="-417194" lvl="0" marL="457200" rtl="0" algn="l">
              <a:lnSpc>
                <a:spcPct val="90000"/>
              </a:lnSpc>
              <a:spcBef>
                <a:spcPts val="1000"/>
              </a:spcBef>
              <a:spcAft>
                <a:spcPts val="0"/>
              </a:spcAft>
              <a:buClr>
                <a:schemeClr val="dk1"/>
              </a:buClr>
              <a:buSzPct val="100000"/>
              <a:buChar char="•"/>
            </a:pPr>
            <a:r>
              <a:rPr lang="en" sz="2800">
                <a:solidFill>
                  <a:schemeClr val="dk1"/>
                </a:solidFill>
                <a:latin typeface="Calibri"/>
                <a:ea typeface="Calibri"/>
                <a:cs typeface="Calibri"/>
                <a:sym typeface="Calibri"/>
              </a:rPr>
              <a:t>No GK punting</a:t>
            </a:r>
            <a:endParaRPr sz="2800">
              <a:solidFill>
                <a:schemeClr val="dk1"/>
              </a:solidFill>
              <a:latin typeface="Calibri"/>
              <a:ea typeface="Calibri"/>
              <a:cs typeface="Calibri"/>
              <a:sym typeface="Calibri"/>
            </a:endParaRPr>
          </a:p>
          <a:p>
            <a:pPr indent="0" lvl="0" marL="0" rtl="0" algn="l">
              <a:spcBef>
                <a:spcPts val="0"/>
              </a:spcBef>
              <a:spcAft>
                <a:spcPts val="1200"/>
              </a:spcAft>
              <a:buNone/>
            </a:pPr>
            <a:r>
              <a:t/>
            </a:r>
            <a:endParaRPr/>
          </a:p>
        </p:txBody>
      </p:sp>
      <p:pic>
        <p:nvPicPr>
          <p:cNvPr id="114" name="Google Shape;114;p23"/>
          <p:cNvPicPr preferRelativeResize="0"/>
          <p:nvPr/>
        </p:nvPicPr>
        <p:blipFill rotWithShape="1">
          <a:blip r:embed="rId3">
            <a:alphaModFix/>
          </a:blip>
          <a:srcRect b="0" l="0" r="0" t="0"/>
          <a:stretch/>
        </p:blipFill>
        <p:spPr>
          <a:xfrm>
            <a:off x="4135199" y="1809975"/>
            <a:ext cx="3659025" cy="27589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8" name="Shape 118"/>
        <p:cNvGrpSpPr/>
        <p:nvPr/>
      </p:nvGrpSpPr>
      <p:grpSpPr>
        <a:xfrm>
          <a:off x="0" y="0"/>
          <a:ext cx="0" cy="0"/>
          <a:chOff x="0" y="0"/>
          <a:chExt cx="0" cy="0"/>
        </a:xfrm>
      </p:grpSpPr>
      <p:sp>
        <p:nvSpPr>
          <p:cNvPr id="119" name="Google Shape;119;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12u Guidelines</a:t>
            </a:r>
            <a:endParaRPr/>
          </a:p>
        </p:txBody>
      </p:sp>
      <p:sp>
        <p:nvSpPr>
          <p:cNvPr id="120" name="Google Shape;120;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55000" lnSpcReduction="20000"/>
          </a:bodyPr>
          <a:lstStyle/>
          <a:p>
            <a:pPr indent="-306705" lvl="0" marL="342900" rtl="0" algn="l">
              <a:lnSpc>
                <a:spcPct val="120000"/>
              </a:lnSpc>
              <a:spcBef>
                <a:spcPts val="0"/>
              </a:spcBef>
              <a:spcAft>
                <a:spcPts val="0"/>
              </a:spcAft>
              <a:buClr>
                <a:schemeClr val="dk1"/>
              </a:buClr>
              <a:buSzPct val="100000"/>
              <a:buChar char="•"/>
            </a:pPr>
            <a:r>
              <a:rPr lang="en" sz="1900">
                <a:solidFill>
                  <a:schemeClr val="dk1"/>
                </a:solidFill>
                <a:latin typeface="Calibri"/>
                <a:ea typeface="Calibri"/>
                <a:cs typeface="Calibri"/>
                <a:sym typeface="Calibri"/>
              </a:rPr>
              <a:t>9 Players per team (1 is GK), 14 on roster </a:t>
            </a:r>
            <a:endParaRPr sz="2800">
              <a:solidFill>
                <a:schemeClr val="dk1"/>
              </a:solidFill>
              <a:latin typeface="Calibri"/>
              <a:ea typeface="Calibri"/>
              <a:cs typeface="Calibri"/>
              <a:sym typeface="Calibri"/>
            </a:endParaRPr>
          </a:p>
          <a:p>
            <a:pPr indent="-306705"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Size 4 Ball</a:t>
            </a:r>
            <a:endParaRPr sz="2800">
              <a:solidFill>
                <a:schemeClr val="dk1"/>
              </a:solidFill>
              <a:latin typeface="Calibri"/>
              <a:ea typeface="Calibri"/>
              <a:cs typeface="Calibri"/>
              <a:sym typeface="Calibri"/>
            </a:endParaRPr>
          </a:p>
          <a:p>
            <a:pPr indent="-306705"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Match: Two equal halves not to exceed 30-minutes each.</a:t>
            </a:r>
            <a:endParaRPr sz="2800">
              <a:solidFill>
                <a:schemeClr val="dk1"/>
              </a:solidFill>
              <a:latin typeface="Calibri"/>
              <a:ea typeface="Calibri"/>
              <a:cs typeface="Calibri"/>
              <a:sym typeface="Calibri"/>
            </a:endParaRPr>
          </a:p>
          <a:p>
            <a:pPr indent="-306705"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Halftime shall be a minimum of 5 minutes and a maximum of 10 minutes. No added time.</a:t>
            </a:r>
            <a:endParaRPr sz="1900">
              <a:solidFill>
                <a:schemeClr val="dk1"/>
              </a:solidFill>
              <a:latin typeface="Calibri"/>
              <a:ea typeface="Calibri"/>
              <a:cs typeface="Calibri"/>
              <a:sym typeface="Calibri"/>
            </a:endParaRPr>
          </a:p>
          <a:p>
            <a:pPr indent="-306705"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Rules (at all times respect the decision of the officials):</a:t>
            </a:r>
            <a:endParaRPr sz="28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Corner kick; Goal kick</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What’s in and out of play</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Don’t kick or trip others</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No</a:t>
            </a:r>
            <a:r>
              <a:rPr b="1" lang="en" sz="1900">
                <a:solidFill>
                  <a:schemeClr val="dk1"/>
                </a:solidFill>
                <a:latin typeface="Calibri"/>
                <a:ea typeface="Calibri"/>
                <a:cs typeface="Calibri"/>
                <a:sym typeface="Calibri"/>
              </a:rPr>
              <a:t> </a:t>
            </a:r>
            <a:r>
              <a:rPr lang="en" sz="1900">
                <a:solidFill>
                  <a:schemeClr val="dk1"/>
                </a:solidFill>
                <a:latin typeface="Calibri"/>
                <a:ea typeface="Calibri"/>
                <a:cs typeface="Calibri"/>
                <a:sym typeface="Calibri"/>
              </a:rPr>
              <a:t>handling the ball </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rgbClr val="FF0000"/>
              </a:buClr>
              <a:buSzPct val="100000"/>
              <a:buChar char="•"/>
            </a:pPr>
            <a:r>
              <a:rPr b="1" lang="en" sz="1900">
                <a:solidFill>
                  <a:srgbClr val="FF0000"/>
                </a:solidFill>
                <a:latin typeface="Calibri"/>
                <a:ea typeface="Calibri"/>
                <a:cs typeface="Calibri"/>
                <a:sym typeface="Calibri"/>
              </a:rPr>
              <a:t>No </a:t>
            </a:r>
            <a:r>
              <a:rPr b="1" lang="en" sz="1900">
                <a:solidFill>
                  <a:schemeClr val="dk1"/>
                </a:solidFill>
                <a:latin typeface="Calibri"/>
                <a:ea typeface="Calibri"/>
                <a:cs typeface="Calibri"/>
                <a:sym typeface="Calibri"/>
              </a:rPr>
              <a:t>heading. Reminder there is no heading allowed until 14U. If a player in 10U or 12U deliberately heads a ball the result is an indirect free kick from the spot of the header.</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rgbClr val="92D050"/>
              </a:buClr>
              <a:buSzPct val="100000"/>
              <a:buChar char="•"/>
            </a:pPr>
            <a:r>
              <a:rPr lang="en" sz="1900">
                <a:solidFill>
                  <a:srgbClr val="92D050"/>
                </a:solidFill>
                <a:latin typeface="Calibri"/>
                <a:ea typeface="Calibri"/>
                <a:cs typeface="Calibri"/>
                <a:sym typeface="Calibri"/>
              </a:rPr>
              <a:t>Yes </a:t>
            </a:r>
            <a:r>
              <a:rPr lang="en" sz="1900">
                <a:solidFill>
                  <a:schemeClr val="dk1"/>
                </a:solidFill>
                <a:latin typeface="Calibri"/>
                <a:ea typeface="Calibri"/>
                <a:cs typeface="Calibri"/>
                <a:sym typeface="Calibri"/>
              </a:rPr>
              <a:t>Goalkeeper punts</a:t>
            </a:r>
            <a:endParaRPr sz="2400">
              <a:solidFill>
                <a:schemeClr val="dk1"/>
              </a:solidFill>
              <a:latin typeface="Calibri"/>
              <a:ea typeface="Calibri"/>
              <a:cs typeface="Calibri"/>
              <a:sym typeface="Calibri"/>
            </a:endParaRPr>
          </a:p>
          <a:p>
            <a:pPr indent="-306704"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Offside at the middle line!</a:t>
            </a:r>
            <a:endParaRPr sz="1800">
              <a:solidFill>
                <a:schemeClr val="dk1"/>
              </a:solidFill>
              <a:latin typeface="Calibri"/>
              <a:ea typeface="Calibri"/>
              <a:cs typeface="Calibri"/>
              <a:sym typeface="Calibri"/>
            </a:endParaRPr>
          </a:p>
          <a:p>
            <a:pPr indent="0" lvl="0" marL="0" rtl="0" algn="l">
              <a:spcBef>
                <a:spcPts val="0"/>
              </a:spcBef>
              <a:spcAft>
                <a:spcPts val="1200"/>
              </a:spcAft>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2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t>14u Guidelines</a:t>
            </a:r>
            <a:endParaRPr/>
          </a:p>
        </p:txBody>
      </p:sp>
      <p:sp>
        <p:nvSpPr>
          <p:cNvPr id="126" name="Google Shape;126;p25"/>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55000" lnSpcReduction="20000"/>
          </a:bodyPr>
          <a:lstStyle/>
          <a:p>
            <a:pPr indent="-297688" lvl="0" marL="342900" rtl="0" algn="l">
              <a:lnSpc>
                <a:spcPct val="120000"/>
              </a:lnSpc>
              <a:spcBef>
                <a:spcPts val="0"/>
              </a:spcBef>
              <a:spcAft>
                <a:spcPts val="0"/>
              </a:spcAft>
              <a:buClr>
                <a:schemeClr val="dk1"/>
              </a:buClr>
              <a:buSzPct val="100000"/>
              <a:buChar char="•"/>
            </a:pPr>
            <a:r>
              <a:rPr lang="en" sz="1900">
                <a:solidFill>
                  <a:schemeClr val="dk1"/>
                </a:solidFill>
                <a:latin typeface="Calibri"/>
                <a:ea typeface="Calibri"/>
                <a:cs typeface="Calibri"/>
                <a:sym typeface="Calibri"/>
              </a:rPr>
              <a:t>11 Players per team (1 is GK), 18 on roster </a:t>
            </a:r>
            <a:endParaRPr sz="2800">
              <a:solidFill>
                <a:schemeClr val="dk1"/>
              </a:solidFill>
              <a:latin typeface="Calibri"/>
              <a:ea typeface="Calibri"/>
              <a:cs typeface="Calibri"/>
              <a:sym typeface="Calibri"/>
            </a:endParaRPr>
          </a:p>
          <a:p>
            <a:pPr indent="-297688"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Size 5 ball</a:t>
            </a:r>
            <a:endParaRPr sz="2800">
              <a:solidFill>
                <a:schemeClr val="dk1"/>
              </a:solidFill>
              <a:latin typeface="Calibri"/>
              <a:ea typeface="Calibri"/>
              <a:cs typeface="Calibri"/>
              <a:sym typeface="Calibri"/>
            </a:endParaRPr>
          </a:p>
          <a:p>
            <a:pPr indent="-297688"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Match: Two equal halves not to exceed 35-minutes (14U) and 40-minutes (19U) each. We do not play 45 minute halves at19U because that would be longer than NY varsity games!</a:t>
            </a:r>
            <a:endParaRPr sz="2800">
              <a:solidFill>
                <a:schemeClr val="dk1"/>
              </a:solidFill>
              <a:latin typeface="Calibri"/>
              <a:ea typeface="Calibri"/>
              <a:cs typeface="Calibri"/>
              <a:sym typeface="Calibri"/>
            </a:endParaRPr>
          </a:p>
          <a:p>
            <a:pPr indent="-297688"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Halftime shall be a minimum of 5 minutes and a maximum of 10 minutes. No added time.</a:t>
            </a:r>
            <a:endParaRPr sz="1900">
              <a:solidFill>
                <a:schemeClr val="dk1"/>
              </a:solidFill>
              <a:latin typeface="Calibri"/>
              <a:ea typeface="Calibri"/>
              <a:cs typeface="Calibri"/>
              <a:sym typeface="Calibri"/>
            </a:endParaRPr>
          </a:p>
          <a:p>
            <a:pPr indent="-297688" lvl="0" marL="342900" rtl="0" algn="l">
              <a:lnSpc>
                <a:spcPct val="120000"/>
              </a:lnSpc>
              <a:spcBef>
                <a:spcPts val="1000"/>
              </a:spcBef>
              <a:spcAft>
                <a:spcPts val="0"/>
              </a:spcAft>
              <a:buClr>
                <a:schemeClr val="dk1"/>
              </a:buClr>
              <a:buSzPct val="100000"/>
              <a:buChar char="•"/>
            </a:pPr>
            <a:r>
              <a:rPr lang="en" sz="1900">
                <a:solidFill>
                  <a:schemeClr val="dk1"/>
                </a:solidFill>
                <a:latin typeface="Calibri"/>
                <a:ea typeface="Calibri"/>
                <a:cs typeface="Calibri"/>
                <a:sym typeface="Calibri"/>
              </a:rPr>
              <a:t>Rules (at all times respect the decision of the officials):</a:t>
            </a:r>
            <a:endParaRPr sz="28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Corner kick; Goal kick</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What’s in and out of play</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Don’t kick or trip others</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No handling the ball </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rgbClr val="92D050"/>
              </a:buClr>
              <a:buSzPct val="100000"/>
              <a:buChar char="•"/>
            </a:pPr>
            <a:r>
              <a:rPr lang="en" sz="1900">
                <a:solidFill>
                  <a:srgbClr val="92D050"/>
                </a:solidFill>
                <a:latin typeface="Calibri"/>
                <a:ea typeface="Calibri"/>
                <a:cs typeface="Calibri"/>
                <a:sym typeface="Calibri"/>
              </a:rPr>
              <a:t>Yes</a:t>
            </a:r>
            <a:r>
              <a:rPr lang="en" sz="1900">
                <a:solidFill>
                  <a:srgbClr val="FF0000"/>
                </a:solidFill>
                <a:latin typeface="Calibri"/>
                <a:ea typeface="Calibri"/>
                <a:cs typeface="Calibri"/>
                <a:sym typeface="Calibri"/>
              </a:rPr>
              <a:t> </a:t>
            </a:r>
            <a:r>
              <a:rPr lang="en" sz="1900">
                <a:solidFill>
                  <a:schemeClr val="dk1"/>
                </a:solidFill>
                <a:latin typeface="Calibri"/>
                <a:ea typeface="Calibri"/>
                <a:cs typeface="Calibri"/>
                <a:sym typeface="Calibri"/>
              </a:rPr>
              <a:t>heading</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rgbClr val="92D050"/>
              </a:buClr>
              <a:buSzPct val="100000"/>
              <a:buChar char="•"/>
            </a:pPr>
            <a:r>
              <a:rPr lang="en" sz="1900">
                <a:solidFill>
                  <a:srgbClr val="92D050"/>
                </a:solidFill>
                <a:latin typeface="Calibri"/>
                <a:ea typeface="Calibri"/>
                <a:cs typeface="Calibri"/>
                <a:sym typeface="Calibri"/>
              </a:rPr>
              <a:t>Yes </a:t>
            </a:r>
            <a:r>
              <a:rPr lang="en" sz="1900">
                <a:solidFill>
                  <a:schemeClr val="dk1"/>
                </a:solidFill>
                <a:latin typeface="Calibri"/>
                <a:ea typeface="Calibri"/>
                <a:cs typeface="Calibri"/>
                <a:sym typeface="Calibri"/>
              </a:rPr>
              <a:t>Goalkeeper punts</a:t>
            </a:r>
            <a:endParaRPr sz="2400">
              <a:solidFill>
                <a:schemeClr val="dk1"/>
              </a:solidFill>
              <a:latin typeface="Calibri"/>
              <a:ea typeface="Calibri"/>
              <a:cs typeface="Calibri"/>
              <a:sym typeface="Calibri"/>
            </a:endParaRPr>
          </a:p>
          <a:p>
            <a:pPr indent="-297687" lvl="1" marL="800100" rtl="0" algn="l">
              <a:lnSpc>
                <a:spcPct val="120000"/>
              </a:lnSpc>
              <a:spcBef>
                <a:spcPts val="500"/>
              </a:spcBef>
              <a:spcAft>
                <a:spcPts val="0"/>
              </a:spcAft>
              <a:buClr>
                <a:schemeClr val="dk1"/>
              </a:buClr>
              <a:buSzPct val="100000"/>
              <a:buChar char="•"/>
            </a:pPr>
            <a:r>
              <a:rPr lang="en" sz="1900">
                <a:solidFill>
                  <a:schemeClr val="dk1"/>
                </a:solidFill>
                <a:latin typeface="Calibri"/>
                <a:ea typeface="Calibri"/>
                <a:cs typeface="Calibri"/>
                <a:sym typeface="Calibri"/>
              </a:rPr>
              <a:t>Offside at the middle line!</a:t>
            </a:r>
            <a:endParaRPr sz="1800">
              <a:solidFill>
                <a:schemeClr val="dk1"/>
              </a:solidFill>
              <a:latin typeface="Calibri"/>
              <a:ea typeface="Calibri"/>
              <a:cs typeface="Calibri"/>
              <a:sym typeface="Calibri"/>
            </a:endParaRPr>
          </a:p>
          <a:p>
            <a:pPr indent="0" lvl="0" marL="0" rtl="0" algn="l">
              <a:spcBef>
                <a:spcPts val="0"/>
              </a:spcBef>
              <a:spcAft>
                <a:spcPts val="12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